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9" r:id="rId2"/>
    <p:sldId id="256" r:id="rId3"/>
    <p:sldId id="270" r:id="rId4"/>
    <p:sldId id="257" r:id="rId5"/>
    <p:sldId id="280" r:id="rId6"/>
    <p:sldId id="271" r:id="rId7"/>
    <p:sldId id="258" r:id="rId8"/>
    <p:sldId id="272" r:id="rId9"/>
    <p:sldId id="259" r:id="rId10"/>
    <p:sldId id="260" r:id="rId11"/>
    <p:sldId id="261" r:id="rId12"/>
    <p:sldId id="273" r:id="rId13"/>
    <p:sldId id="268" r:id="rId14"/>
    <p:sldId id="262" r:id="rId15"/>
    <p:sldId id="263" r:id="rId16"/>
    <p:sldId id="264" r:id="rId17"/>
    <p:sldId id="274" r:id="rId18"/>
    <p:sldId id="275" r:id="rId19"/>
    <p:sldId id="276" r:id="rId20"/>
    <p:sldId id="278" r:id="rId21"/>
    <p:sldId id="279" r:id="rId22"/>
  </p:sldIdLst>
  <p:sldSz cx="9144000" cy="6858000" type="screen4x3"/>
  <p:notesSz cx="6858000" cy="9144000"/>
  <p:defaultText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J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JO"/>
          </a:p>
        </p:txBody>
      </p:sp>
      <p:sp>
        <p:nvSpPr>
          <p:cNvPr id="4" name="Date Placeholder 3"/>
          <p:cNvSpPr>
            <a:spLocks noGrp="1"/>
          </p:cNvSpPr>
          <p:nvPr>
            <p:ph type="dt" sz="half" idx="10"/>
          </p:nvPr>
        </p:nvSpPr>
        <p:spPr/>
        <p:txBody>
          <a:bodyPr/>
          <a:lstStyle/>
          <a:p>
            <a:fld id="{5856C8BF-EE96-46CA-B4EF-5D310ADC67BA}" type="datetimeFigureOut">
              <a:rPr lang="ar-JO" smtClean="0"/>
              <a:t>08/04/1435</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1E668743-F10C-4C74-91DB-2F70A7709D1C}" type="slidenum">
              <a:rPr lang="ar-JO" smtClean="0"/>
              <a:t>‹#›</a:t>
            </a:fld>
            <a:endParaRPr lang="ar-JO"/>
          </a:p>
        </p:txBody>
      </p:sp>
    </p:spTree>
    <p:extLst>
      <p:ext uri="{BB962C8B-B14F-4D97-AF65-F5344CB8AC3E}">
        <p14:creationId xmlns:p14="http://schemas.microsoft.com/office/powerpoint/2010/main" val="2397496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J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4" name="Date Placeholder 3"/>
          <p:cNvSpPr>
            <a:spLocks noGrp="1"/>
          </p:cNvSpPr>
          <p:nvPr>
            <p:ph type="dt" sz="half" idx="10"/>
          </p:nvPr>
        </p:nvSpPr>
        <p:spPr/>
        <p:txBody>
          <a:bodyPr/>
          <a:lstStyle/>
          <a:p>
            <a:fld id="{5856C8BF-EE96-46CA-B4EF-5D310ADC67BA}" type="datetimeFigureOut">
              <a:rPr lang="ar-JO" smtClean="0"/>
              <a:t>08/04/1435</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1E668743-F10C-4C74-91DB-2F70A7709D1C}" type="slidenum">
              <a:rPr lang="ar-JO" smtClean="0"/>
              <a:t>‹#›</a:t>
            </a:fld>
            <a:endParaRPr lang="ar-JO"/>
          </a:p>
        </p:txBody>
      </p:sp>
    </p:spTree>
    <p:extLst>
      <p:ext uri="{BB962C8B-B14F-4D97-AF65-F5344CB8AC3E}">
        <p14:creationId xmlns:p14="http://schemas.microsoft.com/office/powerpoint/2010/main" val="277383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J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56C8BF-EE96-46CA-B4EF-5D310ADC67BA}" type="datetimeFigureOut">
              <a:rPr lang="ar-JO" smtClean="0"/>
              <a:t>08/04/1435</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1E668743-F10C-4C74-91DB-2F70A7709D1C}" type="slidenum">
              <a:rPr lang="ar-JO" smtClean="0"/>
              <a:t>‹#›</a:t>
            </a:fld>
            <a:endParaRPr lang="ar-JO"/>
          </a:p>
        </p:txBody>
      </p:sp>
    </p:spTree>
    <p:extLst>
      <p:ext uri="{BB962C8B-B14F-4D97-AF65-F5344CB8AC3E}">
        <p14:creationId xmlns:p14="http://schemas.microsoft.com/office/powerpoint/2010/main" val="268744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J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5" name="Date Placeholder 4"/>
          <p:cNvSpPr>
            <a:spLocks noGrp="1"/>
          </p:cNvSpPr>
          <p:nvPr>
            <p:ph type="dt" sz="half" idx="10"/>
          </p:nvPr>
        </p:nvSpPr>
        <p:spPr/>
        <p:txBody>
          <a:bodyPr/>
          <a:lstStyle/>
          <a:p>
            <a:fld id="{5856C8BF-EE96-46CA-B4EF-5D310ADC67BA}" type="datetimeFigureOut">
              <a:rPr lang="ar-JO" smtClean="0"/>
              <a:t>08/04/1435</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1E668743-F10C-4C74-91DB-2F70A7709D1C}" type="slidenum">
              <a:rPr lang="ar-JO" smtClean="0"/>
              <a:t>‹#›</a:t>
            </a:fld>
            <a:endParaRPr lang="ar-JO"/>
          </a:p>
        </p:txBody>
      </p:sp>
    </p:spTree>
    <p:extLst>
      <p:ext uri="{BB962C8B-B14F-4D97-AF65-F5344CB8AC3E}">
        <p14:creationId xmlns:p14="http://schemas.microsoft.com/office/powerpoint/2010/main" val="4218011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J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7" name="Date Placeholder 6"/>
          <p:cNvSpPr>
            <a:spLocks noGrp="1"/>
          </p:cNvSpPr>
          <p:nvPr>
            <p:ph type="dt" sz="half" idx="10"/>
          </p:nvPr>
        </p:nvSpPr>
        <p:spPr/>
        <p:txBody>
          <a:bodyPr/>
          <a:lstStyle/>
          <a:p>
            <a:fld id="{5856C8BF-EE96-46CA-B4EF-5D310ADC67BA}" type="datetimeFigureOut">
              <a:rPr lang="ar-JO" smtClean="0"/>
              <a:t>08/04/1435</a:t>
            </a:fld>
            <a:endParaRPr lang="ar-JO"/>
          </a:p>
        </p:txBody>
      </p:sp>
      <p:sp>
        <p:nvSpPr>
          <p:cNvPr id="8" name="Footer Placeholder 7"/>
          <p:cNvSpPr>
            <a:spLocks noGrp="1"/>
          </p:cNvSpPr>
          <p:nvPr>
            <p:ph type="ftr" sz="quarter" idx="11"/>
          </p:nvPr>
        </p:nvSpPr>
        <p:spPr/>
        <p:txBody>
          <a:bodyPr/>
          <a:lstStyle/>
          <a:p>
            <a:endParaRPr lang="ar-JO"/>
          </a:p>
        </p:txBody>
      </p:sp>
      <p:sp>
        <p:nvSpPr>
          <p:cNvPr id="9" name="Slide Number Placeholder 8"/>
          <p:cNvSpPr>
            <a:spLocks noGrp="1"/>
          </p:cNvSpPr>
          <p:nvPr>
            <p:ph type="sldNum" sz="quarter" idx="12"/>
          </p:nvPr>
        </p:nvSpPr>
        <p:spPr/>
        <p:txBody>
          <a:bodyPr/>
          <a:lstStyle/>
          <a:p>
            <a:fld id="{1E668743-F10C-4C74-91DB-2F70A7709D1C}" type="slidenum">
              <a:rPr lang="ar-JO" smtClean="0"/>
              <a:t>‹#›</a:t>
            </a:fld>
            <a:endParaRPr lang="ar-JO"/>
          </a:p>
        </p:txBody>
      </p:sp>
    </p:spTree>
    <p:extLst>
      <p:ext uri="{BB962C8B-B14F-4D97-AF65-F5344CB8AC3E}">
        <p14:creationId xmlns:p14="http://schemas.microsoft.com/office/powerpoint/2010/main" val="234343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JO"/>
          </a:p>
        </p:txBody>
      </p:sp>
      <p:sp>
        <p:nvSpPr>
          <p:cNvPr id="3" name="Date Placeholder 2"/>
          <p:cNvSpPr>
            <a:spLocks noGrp="1"/>
          </p:cNvSpPr>
          <p:nvPr>
            <p:ph type="dt" sz="half" idx="10"/>
          </p:nvPr>
        </p:nvSpPr>
        <p:spPr/>
        <p:txBody>
          <a:bodyPr/>
          <a:lstStyle/>
          <a:p>
            <a:fld id="{5856C8BF-EE96-46CA-B4EF-5D310ADC67BA}" type="datetimeFigureOut">
              <a:rPr lang="ar-JO" smtClean="0"/>
              <a:t>08/04/1435</a:t>
            </a:fld>
            <a:endParaRPr lang="ar-JO"/>
          </a:p>
        </p:txBody>
      </p:sp>
      <p:sp>
        <p:nvSpPr>
          <p:cNvPr id="4" name="Footer Placeholder 3"/>
          <p:cNvSpPr>
            <a:spLocks noGrp="1"/>
          </p:cNvSpPr>
          <p:nvPr>
            <p:ph type="ftr" sz="quarter" idx="11"/>
          </p:nvPr>
        </p:nvSpPr>
        <p:spPr/>
        <p:txBody>
          <a:bodyPr/>
          <a:lstStyle/>
          <a:p>
            <a:endParaRPr lang="ar-JO"/>
          </a:p>
        </p:txBody>
      </p:sp>
      <p:sp>
        <p:nvSpPr>
          <p:cNvPr id="5" name="Slide Number Placeholder 4"/>
          <p:cNvSpPr>
            <a:spLocks noGrp="1"/>
          </p:cNvSpPr>
          <p:nvPr>
            <p:ph type="sldNum" sz="quarter" idx="12"/>
          </p:nvPr>
        </p:nvSpPr>
        <p:spPr/>
        <p:txBody>
          <a:bodyPr/>
          <a:lstStyle/>
          <a:p>
            <a:fld id="{1E668743-F10C-4C74-91DB-2F70A7709D1C}" type="slidenum">
              <a:rPr lang="ar-JO" smtClean="0"/>
              <a:t>‹#›</a:t>
            </a:fld>
            <a:endParaRPr lang="ar-JO"/>
          </a:p>
        </p:txBody>
      </p:sp>
    </p:spTree>
    <p:extLst>
      <p:ext uri="{BB962C8B-B14F-4D97-AF65-F5344CB8AC3E}">
        <p14:creationId xmlns:p14="http://schemas.microsoft.com/office/powerpoint/2010/main" val="1964743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56C8BF-EE96-46CA-B4EF-5D310ADC67BA}" type="datetimeFigureOut">
              <a:rPr lang="ar-JO" smtClean="0"/>
              <a:t>08/04/1435</a:t>
            </a:fld>
            <a:endParaRPr lang="ar-JO"/>
          </a:p>
        </p:txBody>
      </p:sp>
      <p:sp>
        <p:nvSpPr>
          <p:cNvPr id="3" name="Footer Placeholder 2"/>
          <p:cNvSpPr>
            <a:spLocks noGrp="1"/>
          </p:cNvSpPr>
          <p:nvPr>
            <p:ph type="ftr" sz="quarter" idx="11"/>
          </p:nvPr>
        </p:nvSpPr>
        <p:spPr/>
        <p:txBody>
          <a:bodyPr/>
          <a:lstStyle/>
          <a:p>
            <a:endParaRPr lang="ar-JO"/>
          </a:p>
        </p:txBody>
      </p:sp>
      <p:sp>
        <p:nvSpPr>
          <p:cNvPr id="4" name="Slide Number Placeholder 3"/>
          <p:cNvSpPr>
            <a:spLocks noGrp="1"/>
          </p:cNvSpPr>
          <p:nvPr>
            <p:ph type="sldNum" sz="quarter" idx="12"/>
          </p:nvPr>
        </p:nvSpPr>
        <p:spPr/>
        <p:txBody>
          <a:bodyPr/>
          <a:lstStyle/>
          <a:p>
            <a:fld id="{1E668743-F10C-4C74-91DB-2F70A7709D1C}" type="slidenum">
              <a:rPr lang="ar-JO" smtClean="0"/>
              <a:t>‹#›</a:t>
            </a:fld>
            <a:endParaRPr lang="ar-JO"/>
          </a:p>
        </p:txBody>
      </p:sp>
    </p:spTree>
    <p:extLst>
      <p:ext uri="{BB962C8B-B14F-4D97-AF65-F5344CB8AC3E}">
        <p14:creationId xmlns:p14="http://schemas.microsoft.com/office/powerpoint/2010/main" val="1651868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J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56C8BF-EE96-46CA-B4EF-5D310ADC67BA}" type="datetimeFigureOut">
              <a:rPr lang="ar-JO" smtClean="0"/>
              <a:t>08/04/1435</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1E668743-F10C-4C74-91DB-2F70A7709D1C}" type="slidenum">
              <a:rPr lang="ar-JO" smtClean="0"/>
              <a:t>‹#›</a:t>
            </a:fld>
            <a:endParaRPr lang="ar-JO"/>
          </a:p>
        </p:txBody>
      </p:sp>
    </p:spTree>
    <p:extLst>
      <p:ext uri="{BB962C8B-B14F-4D97-AF65-F5344CB8AC3E}">
        <p14:creationId xmlns:p14="http://schemas.microsoft.com/office/powerpoint/2010/main" val="3693828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J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J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56C8BF-EE96-46CA-B4EF-5D310ADC67BA}" type="datetimeFigureOut">
              <a:rPr lang="ar-JO" smtClean="0"/>
              <a:t>08/04/1435</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1E668743-F10C-4C74-91DB-2F70A7709D1C}" type="slidenum">
              <a:rPr lang="ar-JO" smtClean="0"/>
              <a:t>‹#›</a:t>
            </a:fld>
            <a:endParaRPr lang="ar-JO"/>
          </a:p>
        </p:txBody>
      </p:sp>
    </p:spTree>
    <p:extLst>
      <p:ext uri="{BB962C8B-B14F-4D97-AF65-F5344CB8AC3E}">
        <p14:creationId xmlns:p14="http://schemas.microsoft.com/office/powerpoint/2010/main" val="186729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J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4" name="Date Placeholder 3"/>
          <p:cNvSpPr>
            <a:spLocks noGrp="1"/>
          </p:cNvSpPr>
          <p:nvPr>
            <p:ph type="dt" sz="half" idx="10"/>
          </p:nvPr>
        </p:nvSpPr>
        <p:spPr/>
        <p:txBody>
          <a:bodyPr/>
          <a:lstStyle/>
          <a:p>
            <a:fld id="{5856C8BF-EE96-46CA-B4EF-5D310ADC67BA}" type="datetimeFigureOut">
              <a:rPr lang="ar-JO" smtClean="0"/>
              <a:t>08/04/1435</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1E668743-F10C-4C74-91DB-2F70A7709D1C}" type="slidenum">
              <a:rPr lang="ar-JO" smtClean="0"/>
              <a:t>‹#›</a:t>
            </a:fld>
            <a:endParaRPr lang="ar-JO"/>
          </a:p>
        </p:txBody>
      </p:sp>
    </p:spTree>
    <p:extLst>
      <p:ext uri="{BB962C8B-B14F-4D97-AF65-F5344CB8AC3E}">
        <p14:creationId xmlns:p14="http://schemas.microsoft.com/office/powerpoint/2010/main" val="979907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J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4" name="Date Placeholder 3"/>
          <p:cNvSpPr>
            <a:spLocks noGrp="1"/>
          </p:cNvSpPr>
          <p:nvPr>
            <p:ph type="dt" sz="half" idx="10"/>
          </p:nvPr>
        </p:nvSpPr>
        <p:spPr/>
        <p:txBody>
          <a:bodyPr/>
          <a:lstStyle/>
          <a:p>
            <a:fld id="{5856C8BF-EE96-46CA-B4EF-5D310ADC67BA}" type="datetimeFigureOut">
              <a:rPr lang="ar-JO" smtClean="0"/>
              <a:t>08/04/1435</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1E668743-F10C-4C74-91DB-2F70A7709D1C}" type="slidenum">
              <a:rPr lang="ar-JO" smtClean="0"/>
              <a:t>‹#›</a:t>
            </a:fld>
            <a:endParaRPr lang="ar-JO"/>
          </a:p>
        </p:txBody>
      </p:sp>
    </p:spTree>
    <p:extLst>
      <p:ext uri="{BB962C8B-B14F-4D97-AF65-F5344CB8AC3E}">
        <p14:creationId xmlns:p14="http://schemas.microsoft.com/office/powerpoint/2010/main" val="3524743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J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856C8BF-EE96-46CA-B4EF-5D310ADC67BA}" type="datetimeFigureOut">
              <a:rPr lang="ar-JO" smtClean="0"/>
              <a:t>08/04/1435</a:t>
            </a:fld>
            <a:endParaRPr lang="ar-J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JO"/>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E668743-F10C-4C74-91DB-2F70A7709D1C}" type="slidenum">
              <a:rPr lang="ar-JO" smtClean="0"/>
              <a:t>‹#›</a:t>
            </a:fld>
            <a:endParaRPr lang="ar-JO"/>
          </a:p>
        </p:txBody>
      </p:sp>
    </p:spTree>
    <p:extLst>
      <p:ext uri="{BB962C8B-B14F-4D97-AF65-F5344CB8AC3E}">
        <p14:creationId xmlns:p14="http://schemas.microsoft.com/office/powerpoint/2010/main" val="3357178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ngsir.netfirms.com/englishhtm/Lwave.htm" TargetMode="Externa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hyperlink" Target="http://ngsir.netfirms.com/englishhtm/TwaveA.htm"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18.png"/><Relationship Id="rId4" Type="http://schemas.microsoft.com/office/2007/relationships/hdphoto" Target="../media/hdphoto4.wdp"/></Relationships>
</file>

<file path=ppt/slides/_rels/slide1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781175"/>
            <a:ext cx="7058025" cy="3295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3" y="692696"/>
            <a:ext cx="3448889" cy="1088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2319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541493"/>
            <a:ext cx="3438525"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5350450" y="0"/>
            <a:ext cx="3770584" cy="584775"/>
          </a:xfrm>
          <a:prstGeom prst="rect">
            <a:avLst/>
          </a:prstGeom>
        </p:spPr>
        <p:txBody>
          <a:bodyPr wrap="none">
            <a:spAutoFit/>
          </a:bodyPr>
          <a:lstStyle/>
          <a:p>
            <a:pPr algn="just">
              <a:spcBef>
                <a:spcPts val="1200"/>
              </a:spcBef>
            </a:pPr>
            <a:r>
              <a:rPr lang="ar-SA" sz="3200" b="1" dirty="0" smtClean="0">
                <a:solidFill>
                  <a:srgbClr val="000066"/>
                </a:solidFill>
                <a:effectLst/>
                <a:latin typeface="Times New Roman"/>
                <a:cs typeface="Times New Roman"/>
              </a:rPr>
              <a:t>1. </a:t>
            </a:r>
            <a:r>
              <a:rPr lang="ar-SA" sz="3200" b="1" dirty="0" smtClean="0">
                <a:solidFill>
                  <a:srgbClr val="000066"/>
                </a:solidFill>
                <a:effectLst/>
                <a:latin typeface="Times New Roman"/>
                <a:cs typeface="Sakkal Majalla"/>
              </a:rPr>
              <a:t>الأمواج الميكانيكية- تعريف</a:t>
            </a:r>
            <a:endParaRPr lang="en-US" sz="3200" b="1" dirty="0">
              <a:solidFill>
                <a:srgbClr val="000066"/>
              </a:solidFill>
              <a:effectLst/>
              <a:latin typeface="Times New Roman"/>
              <a:cs typeface="Sakkal Majalla"/>
            </a:endParaRPr>
          </a:p>
        </p:txBody>
      </p:sp>
      <p:sp>
        <p:nvSpPr>
          <p:cNvPr id="2" name="Rectangle 1"/>
          <p:cNvSpPr/>
          <p:nvPr/>
        </p:nvSpPr>
        <p:spPr>
          <a:xfrm>
            <a:off x="4346648" y="1844824"/>
            <a:ext cx="4572000" cy="1938992"/>
          </a:xfrm>
          <a:prstGeom prst="rect">
            <a:avLst/>
          </a:prstGeom>
        </p:spPr>
        <p:txBody>
          <a:bodyPr>
            <a:spAutoFit/>
          </a:bodyPr>
          <a:lstStyle/>
          <a:p>
            <a:pPr algn="just">
              <a:spcBef>
                <a:spcPts val="200"/>
              </a:spcBef>
            </a:pPr>
            <a:r>
              <a:rPr lang="ar-SA" sz="2400" b="1" dirty="0">
                <a:solidFill>
                  <a:srgbClr val="FF0000"/>
                </a:solidFill>
                <a:latin typeface="Times New Roman"/>
                <a:ea typeface="Times New Roman"/>
                <a:cs typeface="Sakkal Majalla"/>
              </a:rPr>
              <a:t> الموجة الميكانيكيّة هي عبارة عن حركة اهتزازية لجزيئات الوسط حول نقاط الاتزان لهذه الجزيئات، بحيث أن هذه الحركة الاهتزازية تنتقل من جزيء لآخر بشكل متعاقب بفعل التأثير المتبادل بين جزيئات الوسط.</a:t>
            </a:r>
            <a:endParaRPr lang="en-US" sz="2400" dirty="0">
              <a:effectLst/>
              <a:latin typeface="Times New Roman"/>
              <a:ea typeface="Times New Roman"/>
              <a:cs typeface="Sakkal Majalla"/>
            </a:endParaRPr>
          </a:p>
        </p:txBody>
      </p:sp>
    </p:spTree>
    <p:extLst>
      <p:ext uri="{BB962C8B-B14F-4D97-AF65-F5344CB8AC3E}">
        <p14:creationId xmlns:p14="http://schemas.microsoft.com/office/powerpoint/2010/main" val="2472881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836712"/>
            <a:ext cx="8352928" cy="3349635"/>
          </a:xfrm>
          <a:prstGeom prst="rect">
            <a:avLst/>
          </a:prstGeom>
        </p:spPr>
        <p:txBody>
          <a:bodyPr wrap="square">
            <a:spAutoFit/>
          </a:bodyPr>
          <a:lstStyle/>
          <a:p>
            <a:pPr algn="just">
              <a:spcBef>
                <a:spcPts val="600"/>
              </a:spcBef>
            </a:pPr>
            <a:r>
              <a:rPr lang="ar-SA" sz="2800" b="1" dirty="0">
                <a:solidFill>
                  <a:srgbClr val="CC0099"/>
                </a:solidFill>
                <a:latin typeface="Times New Roman"/>
                <a:cs typeface="Times New Roman"/>
              </a:rPr>
              <a:t>1.2 </a:t>
            </a:r>
            <a:r>
              <a:rPr lang="ar-SA" sz="2800" b="1" dirty="0">
                <a:solidFill>
                  <a:srgbClr val="CC0099"/>
                </a:solidFill>
                <a:latin typeface="Times New Roman"/>
                <a:cs typeface="Sakkal Majalla"/>
              </a:rPr>
              <a:t>الشروط المطلوبة للحصول على أمواج </a:t>
            </a:r>
            <a:r>
              <a:rPr lang="ar-SA" sz="2800" b="1" dirty="0" smtClean="0">
                <a:solidFill>
                  <a:srgbClr val="CC0099"/>
                </a:solidFill>
                <a:latin typeface="Times New Roman"/>
                <a:cs typeface="Sakkal Majalla"/>
              </a:rPr>
              <a:t>ميكانيكية</a:t>
            </a:r>
            <a:endParaRPr lang="he-IL" sz="2800" b="1" dirty="0" smtClean="0">
              <a:solidFill>
                <a:srgbClr val="CC0099"/>
              </a:solidFill>
              <a:latin typeface="Times New Roman"/>
              <a:cs typeface="Sakkal Majalla"/>
            </a:endParaRPr>
          </a:p>
          <a:p>
            <a:pPr algn="just">
              <a:spcBef>
                <a:spcPts val="600"/>
              </a:spcBef>
            </a:pPr>
            <a:endParaRPr lang="he-IL" sz="2800" b="1" dirty="0">
              <a:solidFill>
                <a:srgbClr val="CC0099"/>
              </a:solidFill>
              <a:latin typeface="Times New Roman"/>
              <a:cs typeface="Sakkal Majalla"/>
            </a:endParaRPr>
          </a:p>
          <a:p>
            <a:pPr algn="just">
              <a:spcBef>
                <a:spcPts val="200"/>
              </a:spcBef>
            </a:pPr>
            <a:r>
              <a:rPr lang="ar-SA" sz="2400" b="1" dirty="0" smtClean="0">
                <a:latin typeface="Times New Roman"/>
                <a:ea typeface="Times New Roman"/>
                <a:cs typeface="Sakkal Majalla"/>
              </a:rPr>
              <a:t>الشروط </a:t>
            </a:r>
            <a:r>
              <a:rPr lang="ar-SA" sz="2400" b="1" dirty="0">
                <a:latin typeface="Times New Roman"/>
                <a:ea typeface="Times New Roman"/>
                <a:cs typeface="Sakkal Majalla"/>
              </a:rPr>
              <a:t>التي يجب أن تتحقق لكي نحصل على حركة موجيّة ميكانيكية هي:</a:t>
            </a:r>
            <a:endParaRPr lang="en-US" sz="2400" b="1" dirty="0">
              <a:latin typeface="Times New Roman"/>
              <a:ea typeface="Times New Roman"/>
              <a:cs typeface="Sakkal Majalla"/>
            </a:endParaRPr>
          </a:p>
          <a:p>
            <a:pPr marL="342900" lvl="0" indent="-342900" algn="just">
              <a:spcBef>
                <a:spcPts val="200"/>
              </a:spcBef>
              <a:buClr>
                <a:srgbClr val="000000"/>
              </a:buClr>
              <a:buSzPts val="1200"/>
              <a:buFont typeface="Times New Roman"/>
              <a:buAutoNum type="arabicPeriod"/>
              <a:tabLst>
                <a:tab pos="215900" algn="l"/>
              </a:tabLst>
            </a:pPr>
            <a:r>
              <a:rPr lang="ar-SA" sz="2400" b="1" dirty="0">
                <a:solidFill>
                  <a:srgbClr val="0000FF"/>
                </a:solidFill>
                <a:latin typeface="Times New Roman"/>
                <a:ea typeface="Times New Roman"/>
                <a:cs typeface="Sakkal Majalla"/>
              </a:rPr>
              <a:t>وجود وسط مادّي.</a:t>
            </a:r>
            <a:endParaRPr lang="en-US" sz="2400" b="1" dirty="0">
              <a:latin typeface="Times New Roman"/>
              <a:ea typeface="Times New Roman"/>
              <a:cs typeface="Sakkal Majalla"/>
            </a:endParaRPr>
          </a:p>
          <a:p>
            <a:pPr marL="342900" lvl="0" indent="-342900" algn="just">
              <a:spcBef>
                <a:spcPts val="200"/>
              </a:spcBef>
              <a:buClr>
                <a:srgbClr val="000000"/>
              </a:buClr>
              <a:buSzPts val="1200"/>
              <a:buFont typeface="Times New Roman"/>
              <a:buAutoNum type="arabicPeriod"/>
              <a:tabLst>
                <a:tab pos="215900" algn="l"/>
              </a:tabLst>
            </a:pPr>
            <a:r>
              <a:rPr lang="ar-SA" sz="2400" b="1" dirty="0">
                <a:solidFill>
                  <a:srgbClr val="0000FF"/>
                </a:solidFill>
                <a:latin typeface="Times New Roman"/>
                <a:ea typeface="Times New Roman"/>
                <a:cs typeface="Sakkal Majalla"/>
              </a:rPr>
              <a:t>وجود مصدّر خارجي يشغّل قوة خارجية، تعمل على الوسط في نقطة معيّنة، تؤدي إلى اهتزاز جزيئات الوسط في هذه النقطة حول نقطة وضع اتّزانها.</a:t>
            </a:r>
            <a:endParaRPr lang="en-US" sz="2400" b="1" dirty="0">
              <a:latin typeface="Times New Roman"/>
              <a:ea typeface="Times New Roman"/>
              <a:cs typeface="Sakkal Majalla"/>
            </a:endParaRPr>
          </a:p>
          <a:p>
            <a:pPr marL="342900" lvl="0" indent="-342900" algn="just">
              <a:spcBef>
                <a:spcPts val="200"/>
              </a:spcBef>
              <a:buClr>
                <a:srgbClr val="000000"/>
              </a:buClr>
              <a:buSzPts val="1200"/>
              <a:buFont typeface="Times New Roman"/>
              <a:buAutoNum type="arabicPeriod"/>
              <a:tabLst>
                <a:tab pos="215900" algn="l"/>
              </a:tabLst>
            </a:pPr>
            <a:r>
              <a:rPr lang="ar-SA" sz="2400" b="1" dirty="0">
                <a:solidFill>
                  <a:srgbClr val="0000FF"/>
                </a:solidFill>
                <a:latin typeface="Sakkal Majalla"/>
                <a:ea typeface="Times New Roman"/>
                <a:cs typeface="Akhbar MT"/>
              </a:rPr>
              <a:t>وجود قوى متبادلة بين جزيئات الوسط، تؤدي إلى انتقال الحركة الاهتزازيّة من جزيء لآخر، </a:t>
            </a:r>
            <a:r>
              <a:rPr lang="ar-SA" sz="2400" b="1" dirty="0">
                <a:solidFill>
                  <a:srgbClr val="0000FF"/>
                </a:solidFill>
                <a:latin typeface="Times New Roman"/>
                <a:ea typeface="Times New Roman"/>
                <a:cs typeface="Sakkal Majalla"/>
              </a:rPr>
              <a:t>وإلى انتشار الحركة على شكل موجة. </a:t>
            </a:r>
            <a:endParaRPr lang="en-US" sz="2400" b="1" dirty="0">
              <a:effectLst/>
              <a:latin typeface="Times New Roman"/>
              <a:ea typeface="Times New Roman"/>
              <a:cs typeface="Sakkal Majalla"/>
            </a:endParaRPr>
          </a:p>
        </p:txBody>
      </p:sp>
    </p:spTree>
    <p:extLst>
      <p:ext uri="{BB962C8B-B14F-4D97-AF65-F5344CB8AC3E}">
        <p14:creationId xmlns:p14="http://schemas.microsoft.com/office/powerpoint/2010/main" val="1119308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403" y="620688"/>
            <a:ext cx="5344797" cy="2287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852" y="4450747"/>
            <a:ext cx="6696075"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403" y="3012472"/>
            <a:ext cx="6276975"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5666766" y="28983"/>
            <a:ext cx="3477234" cy="584775"/>
          </a:xfrm>
          <a:prstGeom prst="rect">
            <a:avLst/>
          </a:prstGeom>
        </p:spPr>
        <p:txBody>
          <a:bodyPr wrap="none">
            <a:spAutoFit/>
          </a:bodyPr>
          <a:lstStyle/>
          <a:p>
            <a:pPr algn="just">
              <a:spcBef>
                <a:spcPts val="1200"/>
              </a:spcBef>
            </a:pPr>
            <a:r>
              <a:rPr lang="ar-SA" sz="3200" b="1" dirty="0" smtClean="0">
                <a:solidFill>
                  <a:srgbClr val="000066"/>
                </a:solidFill>
                <a:effectLst/>
                <a:latin typeface="Times New Roman"/>
                <a:cs typeface="Sakkal Majalla"/>
              </a:rPr>
              <a:t>2. أنواع الأمواج الميكانيكية </a:t>
            </a:r>
            <a:endParaRPr lang="en-US" sz="3200" b="1" dirty="0">
              <a:solidFill>
                <a:srgbClr val="000066"/>
              </a:solidFill>
              <a:effectLst/>
              <a:latin typeface="Times New Roman"/>
              <a:cs typeface="Sakkal Majalla"/>
            </a:endParaRPr>
          </a:p>
        </p:txBody>
      </p:sp>
      <p:sp>
        <p:nvSpPr>
          <p:cNvPr id="3" name="Rectangle 2"/>
          <p:cNvSpPr/>
          <p:nvPr/>
        </p:nvSpPr>
        <p:spPr>
          <a:xfrm>
            <a:off x="6732420" y="980728"/>
            <a:ext cx="2099478" cy="1251625"/>
          </a:xfrm>
          <a:prstGeom prst="rect">
            <a:avLst/>
          </a:prstGeom>
        </p:spPr>
        <p:txBody>
          <a:bodyPr wrap="square">
            <a:spAutoFit/>
          </a:bodyPr>
          <a:lstStyle/>
          <a:p>
            <a:pPr marL="342900" lvl="0" indent="-342900" algn="just">
              <a:spcBef>
                <a:spcPts val="200"/>
              </a:spcBef>
              <a:buClr>
                <a:srgbClr val="000000"/>
              </a:buClr>
              <a:buSzPts val="1200"/>
              <a:buFont typeface="+mj-lt"/>
              <a:buAutoNum type="arabicPeriod"/>
              <a:tabLst>
                <a:tab pos="215900" algn="l"/>
              </a:tabLst>
            </a:pPr>
            <a:r>
              <a:rPr lang="ar-SA" sz="2400" b="1" dirty="0">
                <a:solidFill>
                  <a:srgbClr val="FF0000"/>
                </a:solidFill>
                <a:latin typeface="Times New Roman"/>
                <a:ea typeface="Times New Roman"/>
                <a:cs typeface="Sakkal Majalla"/>
              </a:rPr>
              <a:t>الأمواج العرضيّة.</a:t>
            </a:r>
            <a:endParaRPr lang="en-US" sz="2400" b="1" dirty="0">
              <a:latin typeface="Times New Roman"/>
              <a:ea typeface="Times New Roman"/>
              <a:cs typeface="Sakkal Majalla"/>
            </a:endParaRPr>
          </a:p>
          <a:p>
            <a:pPr marL="342900" lvl="0" indent="-342900" algn="just">
              <a:spcBef>
                <a:spcPts val="200"/>
              </a:spcBef>
              <a:buClr>
                <a:srgbClr val="000000"/>
              </a:buClr>
              <a:buSzPts val="1200"/>
              <a:buFont typeface="+mj-lt"/>
              <a:buAutoNum type="arabicPeriod"/>
              <a:tabLst>
                <a:tab pos="215900" algn="l"/>
              </a:tabLst>
            </a:pPr>
            <a:r>
              <a:rPr lang="ar-SA" sz="2400" b="1" dirty="0">
                <a:solidFill>
                  <a:srgbClr val="FF0000"/>
                </a:solidFill>
                <a:latin typeface="Times New Roman"/>
                <a:ea typeface="Times New Roman"/>
                <a:cs typeface="Sakkal Majalla"/>
              </a:rPr>
              <a:t>الأمواج الطولية.</a:t>
            </a:r>
            <a:endParaRPr lang="en-US" sz="2400" b="1" dirty="0">
              <a:latin typeface="Times New Roman"/>
              <a:ea typeface="Times New Roman"/>
              <a:cs typeface="Sakkal Majalla"/>
            </a:endParaRPr>
          </a:p>
          <a:p>
            <a:pPr marL="342900" lvl="0" indent="-342900" algn="just">
              <a:spcBef>
                <a:spcPts val="200"/>
              </a:spcBef>
              <a:buClr>
                <a:srgbClr val="000000"/>
              </a:buClr>
              <a:buSzPts val="1200"/>
              <a:buFont typeface="+mj-lt"/>
              <a:buAutoNum type="arabicPeriod"/>
              <a:tabLst>
                <a:tab pos="215900" algn="l"/>
              </a:tabLst>
            </a:pPr>
            <a:r>
              <a:rPr lang="ar-SA" sz="2400" b="1" dirty="0">
                <a:solidFill>
                  <a:srgbClr val="FF0000"/>
                </a:solidFill>
                <a:latin typeface="Times New Roman"/>
                <a:ea typeface="Times New Roman"/>
                <a:cs typeface="Sakkal Majalla"/>
              </a:rPr>
              <a:t>الأمواج المزدوجة.</a:t>
            </a:r>
            <a:endParaRPr lang="en-US" sz="2400" b="1" dirty="0">
              <a:effectLst/>
              <a:latin typeface="Times New Roman"/>
              <a:ea typeface="Times New Roman"/>
              <a:cs typeface="Sakkal Majalla"/>
            </a:endParaRPr>
          </a:p>
        </p:txBody>
      </p:sp>
    </p:spTree>
    <p:extLst>
      <p:ext uri="{BB962C8B-B14F-4D97-AF65-F5344CB8AC3E}">
        <p14:creationId xmlns:p14="http://schemas.microsoft.com/office/powerpoint/2010/main" val="3615086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47776" y="961998"/>
            <a:ext cx="4957861" cy="369332"/>
          </a:xfrm>
          <a:prstGeom prst="rect">
            <a:avLst/>
          </a:prstGeom>
        </p:spPr>
        <p:txBody>
          <a:bodyPr wrap="square">
            <a:spAutoFit/>
          </a:bodyPr>
          <a:lstStyle/>
          <a:p>
            <a:pPr algn="l"/>
            <a:r>
              <a:rPr lang="en-US" dirty="0"/>
              <a:t>http://ngsir.netfirms.com/englishhtm/Lwave.htm</a:t>
            </a:r>
            <a:endParaRPr lang="ar-JO" dirty="0"/>
          </a:p>
        </p:txBody>
      </p:sp>
      <p:sp>
        <p:nvSpPr>
          <p:cNvPr id="3" name="Rectangle 2"/>
          <p:cNvSpPr/>
          <p:nvPr/>
        </p:nvSpPr>
        <p:spPr>
          <a:xfrm>
            <a:off x="4355976" y="260648"/>
            <a:ext cx="4572000" cy="523220"/>
          </a:xfrm>
          <a:prstGeom prst="rect">
            <a:avLst/>
          </a:prstGeom>
        </p:spPr>
        <p:txBody>
          <a:bodyPr>
            <a:spAutoFit/>
          </a:bodyPr>
          <a:lstStyle/>
          <a:p>
            <a:r>
              <a:rPr lang="ar-JO" sz="2800" dirty="0" smtClean="0">
                <a:latin typeface="Sakkal Majalla" panose="02000000000000000000" pitchFamily="2" charset="-78"/>
                <a:cs typeface="Sakkal Majalla" panose="02000000000000000000" pitchFamily="2" charset="-78"/>
              </a:rPr>
              <a:t>محاكاة للأمواج الطوليّة:</a:t>
            </a:r>
            <a:endParaRPr lang="ar-JO" sz="2800" dirty="0">
              <a:latin typeface="Sakkal Majalla" panose="02000000000000000000" pitchFamily="2" charset="-78"/>
              <a:cs typeface="Sakkal Majalla" panose="02000000000000000000" pitchFamily="2" charset="-78"/>
            </a:endParaRPr>
          </a:p>
        </p:txBody>
      </p:sp>
      <p:pic>
        <p:nvPicPr>
          <p:cNvPr id="1026" name="Picture 2" descr="http://sfile.f-static.com/image/users/70456/ftp/my_files/Doc3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1350060"/>
            <a:ext cx="3333750" cy="82867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355976" y="2492896"/>
            <a:ext cx="4572000" cy="523220"/>
          </a:xfrm>
          <a:prstGeom prst="rect">
            <a:avLst/>
          </a:prstGeom>
        </p:spPr>
        <p:txBody>
          <a:bodyPr>
            <a:spAutoFit/>
          </a:bodyPr>
          <a:lstStyle/>
          <a:p>
            <a:r>
              <a:rPr lang="ar-JO" sz="2800" dirty="0" smtClean="0">
                <a:latin typeface="Sakkal Majalla" panose="02000000000000000000" pitchFamily="2" charset="-78"/>
                <a:cs typeface="Sakkal Majalla" panose="02000000000000000000" pitchFamily="2" charset="-78"/>
              </a:rPr>
              <a:t>محاكاة للأمواج العرضيّة:</a:t>
            </a:r>
            <a:endParaRPr lang="ar-JO" sz="2800" dirty="0">
              <a:latin typeface="Sakkal Majalla" panose="02000000000000000000" pitchFamily="2" charset="-78"/>
              <a:cs typeface="Sakkal Majalla" panose="02000000000000000000" pitchFamily="2" charset="-78"/>
            </a:endParaRPr>
          </a:p>
        </p:txBody>
      </p:sp>
      <p:pic>
        <p:nvPicPr>
          <p:cNvPr id="1028" name="Picture 4" descr="http://sfile.f-static.com/image/users/70456/ftp/my_files/Doc11.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9832" y="3654225"/>
            <a:ext cx="3261742" cy="86409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071539" y="3314844"/>
            <a:ext cx="5238328" cy="369332"/>
          </a:xfrm>
          <a:prstGeom prst="rect">
            <a:avLst/>
          </a:prstGeom>
        </p:spPr>
        <p:txBody>
          <a:bodyPr wrap="square">
            <a:spAutoFit/>
          </a:bodyPr>
          <a:lstStyle/>
          <a:p>
            <a:r>
              <a:rPr lang="en-US" dirty="0"/>
              <a:t>http://ngsir.netfirms.com/englishhtm/TwaveA.htm</a:t>
            </a:r>
            <a:endParaRPr lang="ar-JO" dirty="0"/>
          </a:p>
        </p:txBody>
      </p:sp>
    </p:spTree>
    <p:extLst>
      <p:ext uri="{BB962C8B-B14F-4D97-AF65-F5344CB8AC3E}">
        <p14:creationId xmlns:p14="http://schemas.microsoft.com/office/powerpoint/2010/main" val="3033104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92696"/>
            <a:ext cx="4780069" cy="2959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4819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79" y="292387"/>
            <a:ext cx="4086586" cy="6146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5595065" y="0"/>
            <a:ext cx="3514104" cy="584775"/>
          </a:xfrm>
          <a:prstGeom prst="rect">
            <a:avLst/>
          </a:prstGeom>
        </p:spPr>
        <p:txBody>
          <a:bodyPr wrap="none">
            <a:spAutoFit/>
          </a:bodyPr>
          <a:lstStyle/>
          <a:p>
            <a:pPr algn="just">
              <a:spcBef>
                <a:spcPts val="1200"/>
              </a:spcBef>
            </a:pPr>
            <a:r>
              <a:rPr lang="ar-SA" sz="3200" b="1" dirty="0" smtClean="0">
                <a:solidFill>
                  <a:srgbClr val="000066"/>
                </a:solidFill>
                <a:effectLst/>
                <a:latin typeface="Times New Roman"/>
                <a:cs typeface="Sakkal Majalla"/>
              </a:rPr>
              <a:t>3. سرعة الأمواج الميكانيكية</a:t>
            </a:r>
            <a:endParaRPr lang="en-US" sz="3200" b="1" dirty="0">
              <a:solidFill>
                <a:srgbClr val="000066"/>
              </a:solidFill>
              <a:effectLst/>
              <a:latin typeface="Times New Roman"/>
              <a:cs typeface="Sakkal Majalla"/>
            </a:endParaRPr>
          </a:p>
        </p:txBody>
      </p:sp>
      <p:sp>
        <p:nvSpPr>
          <p:cNvPr id="245" name="Rectangle 244"/>
          <p:cNvSpPr/>
          <p:nvPr/>
        </p:nvSpPr>
        <p:spPr>
          <a:xfrm>
            <a:off x="4355977" y="663360"/>
            <a:ext cx="4572000" cy="5098832"/>
          </a:xfrm>
          <a:prstGeom prst="rect">
            <a:avLst/>
          </a:prstGeom>
        </p:spPr>
        <p:txBody>
          <a:bodyPr wrap="square">
            <a:spAutoFit/>
          </a:bodyPr>
          <a:lstStyle/>
          <a:p>
            <a:pPr algn="just">
              <a:spcBef>
                <a:spcPts val="200"/>
              </a:spcBef>
            </a:pPr>
            <a:r>
              <a:rPr lang="ar-SA" sz="2300" b="1" dirty="0" smtClean="0">
                <a:latin typeface="Times New Roman"/>
                <a:ea typeface="Times New Roman"/>
                <a:cs typeface="Sakkal Majalla"/>
              </a:rPr>
              <a:t>في الحركة الموجية يمكن أن نتحدث عن حركتين. الأولى، هي الحركة الفيزيائيّة لجزيئات الوسط نفسه وهي، كما ذكرنا، عبارة عن حركة اهتزازية لكل جزيء حول نقطة وضع الاتزان، مثلا في الحركة الموجيّة في الوتر، يتحرّك كل جزيء من جزيئاته حول نقطة اتزانه بحركة دوريّة إلى أعلى وإلى أسفل فقط. معدّل سرعة الجزيء الواحد، في حركة من هذا النوع خلال دورة واحدة هو صفر. </a:t>
            </a:r>
            <a:endParaRPr lang="en-US" sz="2300" b="1" dirty="0" smtClean="0">
              <a:latin typeface="Times New Roman"/>
              <a:ea typeface="Times New Roman"/>
              <a:cs typeface="Sakkal Majalla"/>
            </a:endParaRPr>
          </a:p>
          <a:p>
            <a:pPr algn="just">
              <a:spcBef>
                <a:spcPts val="200"/>
              </a:spcBef>
            </a:pPr>
            <a:r>
              <a:rPr lang="ar-SA" sz="2300" b="1" dirty="0" smtClean="0">
                <a:latin typeface="Times New Roman"/>
                <a:ea typeface="Times New Roman"/>
                <a:cs typeface="Sakkal Majalla"/>
              </a:rPr>
              <a:t>الحركة </a:t>
            </a:r>
            <a:r>
              <a:rPr lang="ar-SA" sz="2300" b="1" dirty="0">
                <a:latin typeface="Times New Roman"/>
                <a:ea typeface="Times New Roman"/>
                <a:cs typeface="Sakkal Majalla"/>
              </a:rPr>
              <a:t>الثانية، هي عبارة عن الحركة الناتجة عن انتقال التأثير من جزيء لآخر وهو ما وصفناه بالموجة. </a:t>
            </a:r>
            <a:endParaRPr lang="en-US" sz="2300" b="1" dirty="0">
              <a:latin typeface="Times New Roman"/>
              <a:ea typeface="Times New Roman"/>
              <a:cs typeface="Sakkal Majalla"/>
            </a:endParaRPr>
          </a:p>
          <a:p>
            <a:pPr algn="just">
              <a:spcBef>
                <a:spcPts val="200"/>
              </a:spcBef>
            </a:pPr>
            <a:r>
              <a:rPr lang="ar-SA" sz="2300" b="1" dirty="0">
                <a:latin typeface="Times New Roman"/>
                <a:ea typeface="Times New Roman"/>
                <a:cs typeface="Sakkal Majalla"/>
              </a:rPr>
              <a:t>في هذه الحركة هنالك </a:t>
            </a:r>
            <a:r>
              <a:rPr lang="ar-SA" sz="2300" b="1" dirty="0">
                <a:solidFill>
                  <a:srgbClr val="0070C0"/>
                </a:solidFill>
                <a:latin typeface="Times New Roman"/>
                <a:ea typeface="Times New Roman"/>
                <a:cs typeface="Sakkal Majalla"/>
              </a:rPr>
              <a:t>قالب، </a:t>
            </a:r>
            <a:r>
              <a:rPr lang="ar-SA" sz="2300" b="1" dirty="0">
                <a:solidFill>
                  <a:srgbClr val="000000"/>
                </a:solidFill>
                <a:latin typeface="Times New Roman"/>
                <a:ea typeface="Times New Roman"/>
                <a:cs typeface="Sakkal Majalla"/>
              </a:rPr>
              <a:t>والذي هو عبارة عن صورة الموجة. هذا القالب يتحر</a:t>
            </a:r>
            <a:r>
              <a:rPr lang="ar-SA" sz="2300" b="1" dirty="0">
                <a:latin typeface="Times New Roman"/>
                <a:ea typeface="Times New Roman"/>
                <a:cs typeface="Sakkal Majalla"/>
              </a:rPr>
              <a:t>ّك بسرعة ثابتة في الوسط، نطلق على هذه السرعة اسم </a:t>
            </a:r>
            <a:r>
              <a:rPr lang="ar-SA" sz="2300" b="1" dirty="0">
                <a:solidFill>
                  <a:srgbClr val="FF0000"/>
                </a:solidFill>
                <a:latin typeface="Times New Roman"/>
                <a:ea typeface="Times New Roman"/>
                <a:cs typeface="Sakkal Majalla"/>
              </a:rPr>
              <a:t>سرعة الموجة</a:t>
            </a:r>
            <a:endParaRPr lang="en-US" sz="2300" b="1" dirty="0">
              <a:effectLst/>
              <a:latin typeface="Times New Roman"/>
              <a:ea typeface="Times New Roman"/>
              <a:cs typeface="Sakkal Majalla"/>
            </a:endParaRPr>
          </a:p>
        </p:txBody>
      </p:sp>
      <p:sp>
        <p:nvSpPr>
          <p:cNvPr id="246" name="Rectangle 245"/>
          <p:cNvSpPr/>
          <p:nvPr/>
        </p:nvSpPr>
        <p:spPr>
          <a:xfrm>
            <a:off x="4355976" y="5977635"/>
            <a:ext cx="4572000" cy="733534"/>
          </a:xfrm>
          <a:prstGeom prst="rect">
            <a:avLst/>
          </a:prstGeom>
        </p:spPr>
        <p:txBody>
          <a:bodyPr>
            <a:spAutoFit/>
          </a:bodyPr>
          <a:lstStyle/>
          <a:p>
            <a:pPr algn="just">
              <a:spcBef>
                <a:spcPts val="200"/>
              </a:spcBef>
            </a:pPr>
            <a:r>
              <a:rPr lang="ar-SA" sz="2000" dirty="0">
                <a:latin typeface="Times New Roman"/>
                <a:ea typeface="Times New Roman"/>
                <a:cs typeface="Sakkal Majalla"/>
              </a:rPr>
              <a:t>بكلمات أخرى، </a:t>
            </a:r>
            <a:endParaRPr lang="en-US" sz="2000" dirty="0">
              <a:latin typeface="Times New Roman"/>
              <a:ea typeface="Times New Roman"/>
              <a:cs typeface="Sakkal Majalla"/>
            </a:endParaRPr>
          </a:p>
          <a:p>
            <a:pPr algn="just">
              <a:spcBef>
                <a:spcPts val="200"/>
              </a:spcBef>
            </a:pPr>
            <a:r>
              <a:rPr lang="ar-SA" sz="2000" b="1" dirty="0">
                <a:solidFill>
                  <a:srgbClr val="FF0000"/>
                </a:solidFill>
                <a:latin typeface="Times New Roman"/>
                <a:ea typeface="Times New Roman"/>
                <a:cs typeface="Sakkal Majalla"/>
              </a:rPr>
              <a:t>سرعة الموجة هي سرعة تقدّم قالب الموجة في الوسط.</a:t>
            </a:r>
            <a:endParaRPr lang="en-US" sz="2000" dirty="0">
              <a:effectLst/>
              <a:latin typeface="Times New Roman"/>
              <a:ea typeface="Times New Roman"/>
              <a:cs typeface="Sakkal Majalla"/>
            </a:endParaRPr>
          </a:p>
        </p:txBody>
      </p:sp>
    </p:spTree>
    <p:extLst>
      <p:ext uri="{BB962C8B-B14F-4D97-AF65-F5344CB8AC3E}">
        <p14:creationId xmlns:p14="http://schemas.microsoft.com/office/powerpoint/2010/main" val="21491205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24359"/>
            <a:ext cx="7740352" cy="3441968"/>
          </a:xfrm>
          <a:prstGeom prst="rect">
            <a:avLst/>
          </a:prstGeom>
        </p:spPr>
        <p:txBody>
          <a:bodyPr wrap="square">
            <a:spAutoFit/>
          </a:bodyPr>
          <a:lstStyle/>
          <a:p>
            <a:pPr algn="just">
              <a:spcBef>
                <a:spcPts val="200"/>
              </a:spcBef>
            </a:pPr>
            <a:r>
              <a:rPr lang="ar-SA" sz="2400" b="1" dirty="0">
                <a:latin typeface="Times New Roman"/>
                <a:ea typeface="Times New Roman"/>
                <a:cs typeface="Sakkal Majalla"/>
              </a:rPr>
              <a:t>نشير إلى الملاحظات التالية:</a:t>
            </a:r>
            <a:endParaRPr lang="en-US" sz="2400" b="1" dirty="0">
              <a:latin typeface="Times New Roman"/>
              <a:ea typeface="Times New Roman"/>
              <a:cs typeface="Sakkal Majalla"/>
            </a:endParaRPr>
          </a:p>
          <a:p>
            <a:pPr marL="342900" lvl="0" indent="-342900" algn="just">
              <a:spcBef>
                <a:spcPts val="200"/>
              </a:spcBef>
              <a:buClr>
                <a:srgbClr val="CC00FF"/>
              </a:buClr>
              <a:buSzPts val="1800"/>
              <a:buFont typeface="Times New Roman"/>
              <a:buAutoNum type="arabicPeriod"/>
              <a:tabLst>
                <a:tab pos="252095" algn="l"/>
              </a:tabLst>
            </a:pPr>
            <a:r>
              <a:rPr lang="ar-SA" sz="2400" b="1" dirty="0">
                <a:latin typeface="Akhbar MT"/>
                <a:ea typeface="Akhbar MT"/>
                <a:cs typeface="Sakkal Majalla"/>
              </a:rPr>
              <a:t>الموجة كما ذكرنا تنقل طاقة من موقع لآخر من خلال انتقال الحركة الاهتزازيّة من موقع لآخر. لهذا السبب، سرعة الموجة تعبّر، أيضا، عن سرعة انتقال الطاقة في الوسط من موقع لآخر بواسطة </a:t>
            </a:r>
            <a:r>
              <a:rPr lang="ar-SA" sz="2400" b="1" dirty="0" smtClean="0">
                <a:latin typeface="Akhbar MT"/>
                <a:ea typeface="Akhbar MT"/>
                <a:cs typeface="Sakkal Majalla"/>
              </a:rPr>
              <a:t>الموجة.</a:t>
            </a:r>
            <a:endParaRPr lang="he-IL" sz="2400" b="1" dirty="0" smtClean="0">
              <a:latin typeface="Akhbar MT"/>
              <a:ea typeface="Akhbar MT"/>
              <a:cs typeface="Sakkal Majalla"/>
            </a:endParaRPr>
          </a:p>
          <a:p>
            <a:pPr marL="342900" lvl="0" indent="-342900" algn="just">
              <a:spcBef>
                <a:spcPts val="200"/>
              </a:spcBef>
              <a:buClr>
                <a:srgbClr val="CC00FF"/>
              </a:buClr>
              <a:buSzPts val="1800"/>
              <a:buFont typeface="Times New Roman"/>
              <a:buAutoNum type="arabicPeriod"/>
              <a:tabLst>
                <a:tab pos="252095" algn="l"/>
              </a:tabLst>
            </a:pPr>
            <a:r>
              <a:rPr lang="ar-SA" sz="2400" b="1" dirty="0" smtClean="0">
                <a:latin typeface="Akhbar MT"/>
                <a:ea typeface="Times New Roman"/>
                <a:cs typeface="Sakkal Majalla"/>
              </a:rPr>
              <a:t>سرعة </a:t>
            </a:r>
            <a:r>
              <a:rPr lang="ar-SA" sz="2400" b="1" dirty="0">
                <a:latin typeface="Akhbar MT"/>
                <a:ea typeface="Times New Roman"/>
                <a:cs typeface="Sakkal Majalla"/>
              </a:rPr>
              <a:t>الجزيئات بترددها إلى أعلى وإلى أسفل، تتعلق بسرعة تردد القوة التي تؤدّي إلى تكوّن الموجة، بينما يتّضح أنّ </a:t>
            </a:r>
            <a:r>
              <a:rPr lang="ar-SA" sz="2400" b="1" dirty="0">
                <a:solidFill>
                  <a:srgbClr val="FF0000"/>
                </a:solidFill>
                <a:latin typeface="Akhbar MT"/>
                <a:ea typeface="Times New Roman"/>
                <a:cs typeface="Sakkal Majalla"/>
              </a:rPr>
              <a:t>سرعة تقدم الموجة في الوسط (أي سرعة تقدّم قالب الموجة في الوسط)، هي مقدار ثابت في نفس الوسط يتعلق فقط في الخصائص الفيزيائية للوسط نفسه، ولا تتعلّق بتردد القوة التي تؤدّي إلى ظهور هذه الموجة، أو بسعة الموجة، أو بشدّة القوّة التي تؤدّي إلى وجود الموجة.</a:t>
            </a:r>
            <a:r>
              <a:rPr lang="ar-SA" sz="2400" b="1" dirty="0">
                <a:latin typeface="Akhbar MT"/>
                <a:ea typeface="Times New Roman"/>
                <a:cs typeface="Sakkal Majalla"/>
              </a:rPr>
              <a:t> </a:t>
            </a:r>
            <a:endParaRPr lang="ar-JO" sz="2400" b="1" dirty="0"/>
          </a:p>
        </p:txBody>
      </p:sp>
    </p:spTree>
    <p:extLst>
      <p:ext uri="{BB962C8B-B14F-4D97-AF65-F5344CB8AC3E}">
        <p14:creationId xmlns:p14="http://schemas.microsoft.com/office/powerpoint/2010/main" val="371975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44" y="110692"/>
            <a:ext cx="2880319" cy="6683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358442" y="47746"/>
            <a:ext cx="5785558" cy="584775"/>
          </a:xfrm>
          <a:prstGeom prst="rect">
            <a:avLst/>
          </a:prstGeom>
        </p:spPr>
        <p:txBody>
          <a:bodyPr wrap="none">
            <a:spAutoFit/>
          </a:bodyPr>
          <a:lstStyle/>
          <a:p>
            <a:pPr algn="just">
              <a:spcBef>
                <a:spcPts val="1200"/>
              </a:spcBef>
            </a:pPr>
            <a:r>
              <a:rPr lang="ar-SA" sz="3200" b="1" dirty="0" smtClean="0">
                <a:solidFill>
                  <a:srgbClr val="000066"/>
                </a:solidFill>
                <a:effectLst/>
                <a:latin typeface="Times New Roman"/>
                <a:cs typeface="Sakkal Majalla"/>
              </a:rPr>
              <a:t>4. العلاقة بين حركة المصدر وبين صورة الموجة</a:t>
            </a:r>
            <a:endParaRPr lang="en-US" sz="3200" b="1" dirty="0">
              <a:solidFill>
                <a:srgbClr val="000066"/>
              </a:solidFill>
              <a:effectLst/>
              <a:latin typeface="Times New Roman"/>
              <a:cs typeface="Sakkal Majalla"/>
            </a:endParaRPr>
          </a:p>
        </p:txBody>
      </p:sp>
      <p:sp>
        <p:nvSpPr>
          <p:cNvPr id="17" name="Rectangle 16"/>
          <p:cNvSpPr/>
          <p:nvPr/>
        </p:nvSpPr>
        <p:spPr>
          <a:xfrm>
            <a:off x="4597085" y="1412776"/>
            <a:ext cx="4572000" cy="3836948"/>
          </a:xfrm>
          <a:prstGeom prst="rect">
            <a:avLst/>
          </a:prstGeom>
        </p:spPr>
        <p:txBody>
          <a:bodyPr>
            <a:spAutoFit/>
          </a:bodyPr>
          <a:lstStyle/>
          <a:p>
            <a:pPr algn="just">
              <a:spcBef>
                <a:spcPts val="200"/>
              </a:spcBef>
            </a:pPr>
            <a:r>
              <a:rPr lang="ar-SA" sz="2400" b="1" dirty="0">
                <a:solidFill>
                  <a:srgbClr val="000000"/>
                </a:solidFill>
                <a:latin typeface="Times New Roman"/>
                <a:ea typeface="Times New Roman"/>
                <a:cs typeface="Sakkal Majalla"/>
              </a:rPr>
              <a:t>نلاحظ أنّ:</a:t>
            </a:r>
            <a:endParaRPr lang="en-US" sz="2400" b="1" dirty="0">
              <a:latin typeface="Times New Roman"/>
              <a:ea typeface="Times New Roman"/>
              <a:cs typeface="Sakkal Majalla"/>
            </a:endParaRPr>
          </a:p>
          <a:p>
            <a:pPr marL="342900" lvl="0" indent="-342900" algn="just">
              <a:spcBef>
                <a:spcPts val="200"/>
              </a:spcBef>
              <a:buClr>
                <a:srgbClr val="FF0000"/>
              </a:buClr>
              <a:buSzPts val="1400"/>
              <a:buFont typeface="Times New Roman"/>
              <a:buAutoNum type="arabicPeriod"/>
              <a:tabLst>
                <a:tab pos="252095" algn="l"/>
              </a:tabLst>
            </a:pPr>
            <a:r>
              <a:rPr lang="ar-SA" sz="2400" b="1" dirty="0">
                <a:latin typeface="Times New Roman"/>
                <a:ea typeface="Akhbar MT"/>
                <a:cs typeface="Sakkal Majalla"/>
              </a:rPr>
              <a:t>حركة النبضة تواكب حركة المصدر، بمعنى أنه عندما يُتمم المصدر (اليد في الحالة أعلاه) دورة واحدة نحصل على نبضة كاملة، وإذا قام المصدر بعدد من الدورات المتتالية نحصل على عدد مساو من النبضات المتعاقبة (موجة).</a:t>
            </a:r>
            <a:endParaRPr lang="en-US" sz="2400" b="1" dirty="0">
              <a:latin typeface="Times New Roman"/>
              <a:ea typeface="Akhbar MT"/>
              <a:cs typeface="Akhbar MT"/>
            </a:endParaRPr>
          </a:p>
          <a:p>
            <a:pPr marL="342900" lvl="0" indent="-342900" algn="just">
              <a:spcBef>
                <a:spcPts val="200"/>
              </a:spcBef>
              <a:buClr>
                <a:srgbClr val="FF0000"/>
              </a:buClr>
              <a:buSzPts val="1400"/>
              <a:buFont typeface="Times New Roman"/>
              <a:buAutoNum type="arabicPeriod"/>
              <a:tabLst>
                <a:tab pos="252095" algn="l"/>
              </a:tabLst>
            </a:pPr>
            <a:r>
              <a:rPr lang="ar-SA" sz="2400" b="1" dirty="0">
                <a:latin typeface="Times New Roman"/>
                <a:ea typeface="Akhbar MT"/>
                <a:cs typeface="Sakkal Majalla"/>
              </a:rPr>
              <a:t>كل نقطة على طول الموجة تتردد بتردد مساو لتردد المصدر، بكلمات أخرى بزمن دورة مساو لزمن دورة المصدر</a:t>
            </a:r>
            <a:r>
              <a:rPr lang="ar-SA" sz="2400" b="1" dirty="0" smtClean="0">
                <a:latin typeface="Times New Roman"/>
                <a:ea typeface="Akhbar MT"/>
                <a:cs typeface="Sakkal Majalla"/>
              </a:rPr>
              <a:t>.</a:t>
            </a:r>
            <a:endParaRPr lang="en-US" sz="2400" b="1" dirty="0">
              <a:latin typeface="Times New Roman"/>
              <a:ea typeface="Akhbar MT"/>
              <a:cs typeface="Akhbar MT"/>
            </a:endParaRPr>
          </a:p>
        </p:txBody>
      </p:sp>
    </p:spTree>
    <p:extLst>
      <p:ext uri="{BB962C8B-B14F-4D97-AF65-F5344CB8AC3E}">
        <p14:creationId xmlns:p14="http://schemas.microsoft.com/office/powerpoint/2010/main" val="29602656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20888"/>
            <a:ext cx="9144000"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475656" y="260648"/>
            <a:ext cx="7164288" cy="2308324"/>
          </a:xfrm>
          <a:prstGeom prst="rect">
            <a:avLst/>
          </a:prstGeom>
        </p:spPr>
        <p:txBody>
          <a:bodyPr wrap="square">
            <a:spAutoFit/>
          </a:bodyPr>
          <a:lstStyle/>
          <a:p>
            <a:pPr lvl="0" algn="just">
              <a:spcBef>
                <a:spcPts val="200"/>
              </a:spcBef>
              <a:buClr>
                <a:srgbClr val="FF0000"/>
              </a:buClr>
              <a:buSzPts val="1400"/>
              <a:tabLst>
                <a:tab pos="252095" algn="l"/>
              </a:tabLst>
            </a:pPr>
            <a:r>
              <a:rPr lang="he-IL" sz="2400" b="1" dirty="0" smtClean="0">
                <a:solidFill>
                  <a:srgbClr val="FF0000"/>
                </a:solidFill>
                <a:latin typeface="Times New Roman"/>
                <a:ea typeface="Akhbar MT"/>
                <a:cs typeface="Sakkal Majalla"/>
              </a:rPr>
              <a:t>3.  </a:t>
            </a:r>
            <a:r>
              <a:rPr lang="ar-SA" sz="2400" b="1" dirty="0" smtClean="0">
                <a:solidFill>
                  <a:prstClr val="black"/>
                </a:solidFill>
                <a:latin typeface="Times New Roman"/>
                <a:ea typeface="Akhbar MT"/>
                <a:cs typeface="Sakkal Majalla"/>
              </a:rPr>
              <a:t>في </a:t>
            </a:r>
            <a:r>
              <a:rPr lang="ar-SA" sz="2400" b="1" dirty="0">
                <a:solidFill>
                  <a:prstClr val="black"/>
                </a:solidFill>
                <a:latin typeface="Times New Roman"/>
                <a:ea typeface="Akhbar MT"/>
                <a:cs typeface="Sakkal Majalla"/>
              </a:rPr>
              <a:t>حال أنّ النبضة تتقدّم نحو اليمين أو نحو اليسار، نجد أنّ كافّة نقاط الوسط الواقعة ما بعد القمّة تتحرّك نحو الأعلى، ونقاط الوسط الواقعة قبل القمّة تتحرّك نحو الأسفل. يمكن أن نبيّن هذا الأمر بالرسم بالطريقة التالية: نرسم النبضة في لحظة معيّنة، ثمّ نرسم موقع النبضة بعد برهة قليلة، هذا الأمر يكشف لنا اتّجاه حركة جزيئات الوسط أثناء عمليّة تقدّم النبضة كما هو مبيّن في الشكل التالي (7):</a:t>
            </a:r>
            <a:endParaRPr lang="en-US" sz="2400" b="1" dirty="0">
              <a:solidFill>
                <a:prstClr val="black"/>
              </a:solidFill>
              <a:latin typeface="Times New Roman"/>
              <a:ea typeface="Akhbar MT"/>
              <a:cs typeface="Akhbar MT"/>
            </a:endParaRPr>
          </a:p>
        </p:txBody>
      </p:sp>
    </p:spTree>
    <p:extLst>
      <p:ext uri="{BB962C8B-B14F-4D97-AF65-F5344CB8AC3E}">
        <p14:creationId xmlns:p14="http://schemas.microsoft.com/office/powerpoint/2010/main" val="19730420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7625" y="35046"/>
            <a:ext cx="4896544" cy="2092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7627" y="1916832"/>
            <a:ext cx="5192043" cy="48310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4459704" y="-10187"/>
            <a:ext cx="4684296" cy="523220"/>
          </a:xfrm>
          <a:prstGeom prst="rect">
            <a:avLst/>
          </a:prstGeom>
        </p:spPr>
        <p:txBody>
          <a:bodyPr wrap="none">
            <a:spAutoFit/>
          </a:bodyPr>
          <a:lstStyle/>
          <a:p>
            <a:pPr algn="just">
              <a:spcBef>
                <a:spcPts val="1200"/>
              </a:spcBef>
            </a:pPr>
            <a:r>
              <a:rPr lang="ar-SA" sz="2800" b="1" dirty="0" smtClean="0">
                <a:solidFill>
                  <a:srgbClr val="000066"/>
                </a:solidFill>
                <a:effectLst/>
                <a:latin typeface="Times New Roman"/>
                <a:cs typeface="Sakkal Majalla"/>
              </a:rPr>
              <a:t>5. الأمواج الميكانيكية الدورية أحاديّة البُعد</a:t>
            </a:r>
            <a:endParaRPr lang="en-US" sz="2800" b="1" dirty="0">
              <a:solidFill>
                <a:srgbClr val="000066"/>
              </a:solidFill>
              <a:effectLst/>
              <a:latin typeface="Times New Roman"/>
              <a:cs typeface="Sakkal Majalla"/>
            </a:endParaRPr>
          </a:p>
        </p:txBody>
      </p:sp>
      <p:sp>
        <p:nvSpPr>
          <p:cNvPr id="3" name="Rectangle 2"/>
          <p:cNvSpPr/>
          <p:nvPr/>
        </p:nvSpPr>
        <p:spPr>
          <a:xfrm>
            <a:off x="5192741" y="905784"/>
            <a:ext cx="3758117" cy="1200329"/>
          </a:xfrm>
          <a:prstGeom prst="rect">
            <a:avLst/>
          </a:prstGeom>
        </p:spPr>
        <p:txBody>
          <a:bodyPr wrap="square">
            <a:spAutoFit/>
          </a:bodyPr>
          <a:lstStyle/>
          <a:p>
            <a:pPr algn="just"/>
            <a:r>
              <a:rPr lang="ar-SA" sz="2400" b="1" dirty="0">
                <a:solidFill>
                  <a:srgbClr val="FF0000"/>
                </a:solidFill>
                <a:latin typeface="Times New Roman"/>
                <a:ea typeface="Times New Roman"/>
                <a:cs typeface="Sakkal Majalla"/>
              </a:rPr>
              <a:t>الموجة الدورية أحادية البعد، هي الموجة التي تتكوّن من قالب أساسي يُكرر نفسه على طول </a:t>
            </a:r>
            <a:r>
              <a:rPr lang="ar-SA" sz="2400" b="1" dirty="0" smtClean="0">
                <a:solidFill>
                  <a:srgbClr val="FF0000"/>
                </a:solidFill>
                <a:latin typeface="Times New Roman"/>
                <a:ea typeface="Times New Roman"/>
                <a:cs typeface="Sakkal Majalla"/>
              </a:rPr>
              <a:t>الموجة</a:t>
            </a:r>
            <a:endParaRPr lang="ar-JO" sz="2400" dirty="0"/>
          </a:p>
        </p:txBody>
      </p:sp>
    </p:spTree>
    <p:extLst>
      <p:ext uri="{BB962C8B-B14F-4D97-AF65-F5344CB8AC3E}">
        <p14:creationId xmlns:p14="http://schemas.microsoft.com/office/powerpoint/2010/main" val="30394992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60166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16084" y="0"/>
            <a:ext cx="3627916" cy="523220"/>
          </a:xfrm>
          <a:prstGeom prst="rect">
            <a:avLst/>
          </a:prstGeom>
        </p:spPr>
        <p:txBody>
          <a:bodyPr wrap="none">
            <a:spAutoFit/>
          </a:bodyPr>
          <a:lstStyle/>
          <a:p>
            <a:pPr algn="just">
              <a:spcBef>
                <a:spcPts val="600"/>
              </a:spcBef>
            </a:pPr>
            <a:r>
              <a:rPr lang="ar-SA" sz="2800" b="1" dirty="0" smtClean="0">
                <a:solidFill>
                  <a:srgbClr val="CC0099"/>
                </a:solidFill>
                <a:effectLst/>
                <a:latin typeface="Times New Roman"/>
                <a:cs typeface="Times New Roman"/>
              </a:rPr>
              <a:t>5.3 </a:t>
            </a:r>
            <a:r>
              <a:rPr lang="ar-SA" sz="2800" b="1" dirty="0" smtClean="0">
                <a:solidFill>
                  <a:srgbClr val="CC0099"/>
                </a:solidFill>
                <a:effectLst/>
                <a:latin typeface="Times New Roman"/>
                <a:cs typeface="Sakkal Majalla"/>
              </a:rPr>
              <a:t>الأمواج التوافقيّة (السينيّة)</a:t>
            </a:r>
            <a:endParaRPr lang="en-US" sz="2800" b="1" dirty="0">
              <a:solidFill>
                <a:srgbClr val="CC0099"/>
              </a:solidFill>
              <a:effectLst/>
              <a:latin typeface="Times New Roman"/>
              <a:cs typeface="Sakkal Majalla"/>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74" y="3590925"/>
            <a:ext cx="6143625" cy="3267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523218"/>
            <a:ext cx="9174473" cy="2041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867229" y="2564904"/>
            <a:ext cx="3276771"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99914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3463" y="908720"/>
            <a:ext cx="9130538"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4775274" y="0"/>
            <a:ext cx="4354077" cy="523220"/>
          </a:xfrm>
          <a:prstGeom prst="rect">
            <a:avLst/>
          </a:prstGeom>
        </p:spPr>
        <p:txBody>
          <a:bodyPr wrap="none">
            <a:spAutoFit/>
          </a:bodyPr>
          <a:lstStyle/>
          <a:p>
            <a:pPr algn="just">
              <a:spcBef>
                <a:spcPts val="1200"/>
              </a:spcBef>
            </a:pPr>
            <a:r>
              <a:rPr lang="ar-SA" sz="2800" b="1" dirty="0" smtClean="0">
                <a:solidFill>
                  <a:srgbClr val="000066"/>
                </a:solidFill>
                <a:effectLst/>
                <a:latin typeface="Times New Roman"/>
                <a:cs typeface="Sakkal Majalla"/>
              </a:rPr>
              <a:t>6. الوصف الرياضي للأمواج الميكانيكيّة </a:t>
            </a:r>
            <a:endParaRPr lang="en-US" sz="2800" b="1" dirty="0">
              <a:solidFill>
                <a:srgbClr val="000066"/>
              </a:solidFill>
              <a:effectLst/>
              <a:latin typeface="Times New Roman"/>
              <a:cs typeface="Sakkal Majalla"/>
            </a:endParaRPr>
          </a:p>
        </p:txBody>
      </p:sp>
    </p:spTree>
    <p:extLst>
      <p:ext uri="{BB962C8B-B14F-4D97-AF65-F5344CB8AC3E}">
        <p14:creationId xmlns:p14="http://schemas.microsoft.com/office/powerpoint/2010/main" val="18193410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98488" cy="5661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2140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0" y="548680"/>
            <a:ext cx="9124034"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60732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47807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7752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92198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4" y="-17429"/>
            <a:ext cx="9150334" cy="6853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9922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2204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04864"/>
            <a:ext cx="9144000" cy="4653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40636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TotalTime>
  <Words>582</Words>
  <Application>Microsoft Office PowerPoint</Application>
  <PresentationFormat>On-screen Show (4:3)</PresentationFormat>
  <Paragraphs>34</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Essam</dc:creator>
  <cp:lastModifiedBy>Essam</cp:lastModifiedBy>
  <cp:revision>16</cp:revision>
  <dcterms:created xsi:type="dcterms:W3CDTF">2014-02-04T05:49:40Z</dcterms:created>
  <dcterms:modified xsi:type="dcterms:W3CDTF">2014-02-08T18:51:14Z</dcterms:modified>
</cp:coreProperties>
</file>